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notesMasterIdLst>
    <p:notesMasterId r:id="rId26"/>
  </p:notesMasterIdLst>
  <p:sldIdLst>
    <p:sldId id="256" r:id="rId2"/>
    <p:sldId id="267" r:id="rId3"/>
    <p:sldId id="274" r:id="rId4"/>
    <p:sldId id="275" r:id="rId5"/>
    <p:sldId id="277" r:id="rId6"/>
    <p:sldId id="278" r:id="rId7"/>
    <p:sldId id="279" r:id="rId8"/>
    <p:sldId id="280" r:id="rId9"/>
    <p:sldId id="285" r:id="rId10"/>
    <p:sldId id="281" r:id="rId11"/>
    <p:sldId id="293" r:id="rId12"/>
    <p:sldId id="294" r:id="rId13"/>
    <p:sldId id="282" r:id="rId14"/>
    <p:sldId id="286" r:id="rId15"/>
    <p:sldId id="292" r:id="rId16"/>
    <p:sldId id="287" r:id="rId17"/>
    <p:sldId id="288" r:id="rId18"/>
    <p:sldId id="289" r:id="rId19"/>
    <p:sldId id="290" r:id="rId20"/>
    <p:sldId id="291" r:id="rId21"/>
    <p:sldId id="295" r:id="rId22"/>
    <p:sldId id="296" r:id="rId23"/>
    <p:sldId id="284" r:id="rId24"/>
    <p:sldId id="28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956D2-A5DF-453A-858C-F614384C42B2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3907A-3A00-4F7D-9B3A-255996082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04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3907A-3A00-4F7D-9B3A-2559960827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3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96E03A8-451B-4757-B492-25D64D4744F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15E56FB-3B04-4352-A63D-420F5850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46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03A8-451B-4757-B492-25D64D4744F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56FB-3B04-4352-A63D-420F5850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0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96E03A8-451B-4757-B492-25D64D4744F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15E56FB-3B04-4352-A63D-420F5850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3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03A8-451B-4757-B492-25D64D4744F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C15E56FB-3B04-4352-A63D-420F5850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5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96E03A8-451B-4757-B492-25D64D4744F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15E56FB-3B04-4352-A63D-420F5850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9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03A8-451B-4757-B492-25D64D4744F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56FB-3B04-4352-A63D-420F5850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1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03A8-451B-4757-B492-25D64D4744F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56FB-3B04-4352-A63D-420F5850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1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03A8-451B-4757-B492-25D64D4744F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56FB-3B04-4352-A63D-420F5850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1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03A8-451B-4757-B492-25D64D4744F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56FB-3B04-4352-A63D-420F5850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1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96E03A8-451B-4757-B492-25D64D4744F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15E56FB-3B04-4352-A63D-420F5850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3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E03A8-451B-4757-B492-25D64D4744F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56FB-3B04-4352-A63D-420F5850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77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96E03A8-451B-4757-B492-25D64D4744F9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C15E56FB-3B04-4352-A63D-420F5850C59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4142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5D54-B99E-48EB-958B-F538C50A6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Numerical Simulation of Laramide Flat-Slab Subduction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E217AF-FC7D-4EAE-AA98-C8D1CF125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9362" y="5815698"/>
            <a:ext cx="9144000" cy="420001"/>
          </a:xfrm>
        </p:spPr>
        <p:txBody>
          <a:bodyPr>
            <a:normAutofit fontScale="62500" lnSpcReduction="20000"/>
          </a:bodyPr>
          <a:lstStyle/>
          <a:p>
            <a:r>
              <a:rPr lang="en-US" sz="2000" dirty="0">
                <a:solidFill>
                  <a:srgbClr val="E7E6E6"/>
                </a:solidFill>
              </a:rPr>
              <a:t>Presentation by Samantha Jaide Winstin-Seitz: Collaboration with Thomas </a:t>
            </a:r>
            <a:r>
              <a:rPr lang="en-US" sz="2000" dirty="0" err="1">
                <a:solidFill>
                  <a:srgbClr val="E7E6E6"/>
                </a:solidFill>
              </a:rPr>
              <a:t>Hoisch</a:t>
            </a:r>
            <a:r>
              <a:rPr lang="en-US" sz="2000" dirty="0">
                <a:solidFill>
                  <a:srgbClr val="E7E6E6"/>
                </a:solidFill>
              </a:rPr>
              <a:t> and Sarah Petersen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BFFD3FB-2F45-4EEB-B15F-8F1DC1CCE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502396"/>
            <a:ext cx="3425609" cy="3608307"/>
          </a:xfrm>
          <a:prstGeom prst="rect">
            <a:avLst/>
          </a:prstGeom>
        </p:spPr>
      </p:pic>
      <p:pic>
        <p:nvPicPr>
          <p:cNvPr id="9" name="Picture 8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1FF89253-76CE-4802-BFCB-1E55A7F95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1087719"/>
            <a:ext cx="3433324" cy="243766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9AF4F45-2C6D-4E35-912F-F1401CF38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441" y="330045"/>
            <a:ext cx="2994484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99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84F9F-7FB3-4141-841B-73B0101A3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02129"/>
            <a:ext cx="11029616" cy="1013800"/>
          </a:xfrm>
        </p:spPr>
        <p:txBody>
          <a:bodyPr>
            <a:normAutofit/>
          </a:bodyPr>
          <a:lstStyle/>
          <a:p>
            <a:r>
              <a:rPr lang="en-US" sz="2400" dirty="0"/>
              <a:t>The Geology of the Laramide Subduction Zone, California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B076F-AF7D-4B3F-97BA-1870BAC0B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13" y="2122701"/>
            <a:ext cx="4190812" cy="3903391"/>
          </a:xfrm>
        </p:spPr>
        <p:txBody>
          <a:bodyPr/>
          <a:lstStyle/>
          <a:p>
            <a:r>
              <a:rPr lang="en-US" dirty="0"/>
              <a:t>Cold flat-slab subduction produced by old oceanic plate. Slab remains hydrated until it penetrates the asthenosphere. </a:t>
            </a:r>
          </a:p>
          <a:p>
            <a:r>
              <a:rPr lang="en-US" dirty="0"/>
              <a:t>There is still normal subduction north and south of the Laramide </a:t>
            </a:r>
          </a:p>
          <a:p>
            <a:r>
              <a:rPr lang="en-US" dirty="0"/>
              <a:t>Magmatism shut off everywhere; can be attributed to the slab breaking off from the north and south, allowing shallow angle subduction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43B44-164D-444D-AD52-E613C90AD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23" t="18241" r="51654" b="12187"/>
          <a:stretch/>
        </p:blipFill>
        <p:spPr>
          <a:xfrm>
            <a:off x="7292027" y="1689924"/>
            <a:ext cx="4318781" cy="4768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1A5ED9-5EBD-4405-80BC-1071D7A4B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31" t="15573" r="51192" b="6235"/>
          <a:stretch/>
        </p:blipFill>
        <p:spPr>
          <a:xfrm>
            <a:off x="435418" y="1296081"/>
            <a:ext cx="2264899" cy="5359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3B63E4-68DB-4893-88AB-34ACEAFDF2DC}"/>
              </a:ext>
            </a:extLst>
          </p:cNvPr>
          <p:cNvSpPr txBox="1"/>
          <p:nvPr/>
        </p:nvSpPr>
        <p:spPr>
          <a:xfrm>
            <a:off x="1990594" y="6458871"/>
            <a:ext cx="2264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English et al. (2003)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53D66-D70C-4ABD-91C7-C976F572805E}"/>
              </a:ext>
            </a:extLst>
          </p:cNvPr>
          <p:cNvSpPr txBox="1"/>
          <p:nvPr/>
        </p:nvSpPr>
        <p:spPr>
          <a:xfrm>
            <a:off x="10201406" y="6458870"/>
            <a:ext cx="186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Axen</a:t>
            </a:r>
            <a:r>
              <a:rPr lang="en-US" dirty="0"/>
              <a:t> et al. (2018)</a:t>
            </a:r>
          </a:p>
        </p:txBody>
      </p:sp>
    </p:spTree>
    <p:extLst>
      <p:ext uri="{BB962C8B-B14F-4D97-AF65-F5344CB8AC3E}">
        <p14:creationId xmlns:p14="http://schemas.microsoft.com/office/powerpoint/2010/main" val="3920206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BF0CD-4196-4E4C-88CC-BD635411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Hernandez-Uribe and Palin (2019)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D0E45-485F-4F7D-B2F9-41EC20A39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2091596"/>
            <a:ext cx="5461000" cy="3678303"/>
          </a:xfrm>
        </p:spPr>
        <p:txBody>
          <a:bodyPr/>
          <a:lstStyle/>
          <a:p>
            <a:r>
              <a:rPr lang="en-US" dirty="0"/>
              <a:t>These models represent the difference in the slab truncating at different depths within the lithosphere</a:t>
            </a:r>
          </a:p>
          <a:p>
            <a:r>
              <a:rPr lang="en-US" dirty="0"/>
              <a:t>These are concept models</a:t>
            </a:r>
          </a:p>
          <a:p>
            <a:r>
              <a:rPr lang="en-US" dirty="0"/>
              <a:t>We produced thermal models with the same idea to find the correct inputs that would produce what we see in the Laramide Subduction zone</a:t>
            </a:r>
          </a:p>
          <a:p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A83B7FF-C5CB-4B45-B30A-86540B8ED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787502"/>
            <a:ext cx="5477256" cy="4687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98EEB5-C30D-47CA-88C9-05B4F7D24EC9}"/>
              </a:ext>
            </a:extLst>
          </p:cNvPr>
          <p:cNvSpPr txBox="1"/>
          <p:nvPr/>
        </p:nvSpPr>
        <p:spPr>
          <a:xfrm>
            <a:off x="8295861" y="6475326"/>
            <a:ext cx="37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Hernandez-Uribe and Palin (2019)</a:t>
            </a:r>
          </a:p>
        </p:txBody>
      </p:sp>
    </p:spTree>
    <p:extLst>
      <p:ext uri="{BB962C8B-B14F-4D97-AF65-F5344CB8AC3E}">
        <p14:creationId xmlns:p14="http://schemas.microsoft.com/office/powerpoint/2010/main" val="3017371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6E98-C8D3-43A1-A35C-198F15EB0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Geologic Features explained by models</a:t>
            </a:r>
          </a:p>
        </p:txBody>
      </p:sp>
      <p:pic>
        <p:nvPicPr>
          <p:cNvPr id="1026" name="Picture 2" descr="Distribution of the Pelona, Orocopia, and Rand Schists (PORS), southern...  | Download Scientific Diagram">
            <a:extLst>
              <a:ext uri="{FF2B5EF4-FFF2-40B4-BE49-F238E27FC236}">
                <a16:creationId xmlns:a16="http://schemas.microsoft.com/office/drawing/2014/main" id="{5E48F465-106E-4041-BF74-389AC2EC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845" y="2202665"/>
            <a:ext cx="8641794" cy="372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6248C2-09FF-480D-B93F-7DF335C69269}"/>
              </a:ext>
            </a:extLst>
          </p:cNvPr>
          <p:cNvSpPr txBox="1"/>
          <p:nvPr/>
        </p:nvSpPr>
        <p:spPr>
          <a:xfrm>
            <a:off x="7050157" y="6155844"/>
            <a:ext cx="392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Modified from Jacobson et al. (2013)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51162E-6010-4685-B235-53D2DF6881AF}"/>
              </a:ext>
            </a:extLst>
          </p:cNvPr>
          <p:cNvCxnSpPr>
            <a:cxnSpLocks/>
          </p:cNvCxnSpPr>
          <p:nvPr/>
        </p:nvCxnSpPr>
        <p:spPr>
          <a:xfrm>
            <a:off x="1432845" y="4492487"/>
            <a:ext cx="2082007" cy="14312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160F680-DE89-4582-A0F6-0D31480A774D}"/>
              </a:ext>
            </a:extLst>
          </p:cNvPr>
          <p:cNvSpPr txBox="1"/>
          <p:nvPr/>
        </p:nvSpPr>
        <p:spPr>
          <a:xfrm rot="2116088">
            <a:off x="1992173" y="5202949"/>
            <a:ext cx="2332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Laramide Trench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F83566-873C-45F5-8AF7-BB3C16730297}"/>
              </a:ext>
            </a:extLst>
          </p:cNvPr>
          <p:cNvSpPr/>
          <p:nvPr/>
        </p:nvSpPr>
        <p:spPr>
          <a:xfrm rot="2363328">
            <a:off x="4878224" y="2603090"/>
            <a:ext cx="1344242" cy="1001452"/>
          </a:xfrm>
          <a:prstGeom prst="ellipse">
            <a:avLst/>
          </a:prstGeom>
          <a:solidFill>
            <a:srgbClr val="FFFF00">
              <a:alpha val="42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966088-B862-428A-85D5-833E3F717661}"/>
              </a:ext>
            </a:extLst>
          </p:cNvPr>
          <p:cNvSpPr txBox="1"/>
          <p:nvPr/>
        </p:nvSpPr>
        <p:spPr>
          <a:xfrm rot="2628111">
            <a:off x="4982823" y="2869116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Water fluxed crustal melts</a:t>
            </a:r>
          </a:p>
        </p:txBody>
      </p:sp>
    </p:spTree>
    <p:extLst>
      <p:ext uri="{BB962C8B-B14F-4D97-AF65-F5344CB8AC3E}">
        <p14:creationId xmlns:p14="http://schemas.microsoft.com/office/powerpoint/2010/main" val="2866262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FF9B7-7684-4BC8-AEC1-BBC981D9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Geotherm of Laramide Subduction over 50my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11127-5EA3-4E86-913F-68B0DED80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419" y="2180497"/>
            <a:ext cx="3303724" cy="28269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Frictional coefficient = 0.03</a:t>
            </a:r>
          </a:p>
          <a:p>
            <a:r>
              <a:rPr lang="en-US" dirty="0"/>
              <a:t>Truncates at 60 km</a:t>
            </a:r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BF01366-66A6-4C39-8071-976977793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78" y="3235879"/>
            <a:ext cx="7059521" cy="313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85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0298E-3469-4635-AEDE-471F35831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Laramide 2: 60 km Frictional coefficient 0.2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55A5953C-AEDB-46CE-8C6C-64FE5785B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91" y="2174668"/>
            <a:ext cx="9574695" cy="425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84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A936-65AF-4045-8786-5D2816AEC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 1 vs Lar 2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8325DDB-A726-48CF-9FA7-C7B43FF9B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3" y="2153880"/>
            <a:ext cx="5738803" cy="2550239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2B09BBE-B7DC-4B69-BEB7-9C46A4815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53880"/>
            <a:ext cx="5738803" cy="2550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E002CD-A06F-4D2A-BF7E-721010EF705C}"/>
              </a:ext>
            </a:extLst>
          </p:cNvPr>
          <p:cNvSpPr txBox="1"/>
          <p:nvPr/>
        </p:nvSpPr>
        <p:spPr>
          <a:xfrm>
            <a:off x="85527" y="1969214"/>
            <a:ext cx="5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4E6FB3-F280-4994-8A7E-9138FBC228ED}"/>
              </a:ext>
            </a:extLst>
          </p:cNvPr>
          <p:cNvSpPr txBox="1"/>
          <p:nvPr/>
        </p:nvSpPr>
        <p:spPr>
          <a:xfrm>
            <a:off x="5986166" y="2040294"/>
            <a:ext cx="5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2140450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95C8-D836-4064-A505-ADB50C663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Laramide 3</a:t>
            </a:r>
            <a:r>
              <a:rPr lang="en-US"/>
              <a:t>: Truncates at120 </a:t>
            </a:r>
            <a:r>
              <a:rPr lang="en-US" dirty="0"/>
              <a:t>km Frictional Coefficient 0.03</a:t>
            </a:r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A298C0BD-9CA4-4C95-B96B-A97AF504B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32" y="2181225"/>
            <a:ext cx="8277136" cy="3678238"/>
          </a:xfrm>
        </p:spPr>
      </p:pic>
    </p:spTree>
    <p:extLst>
      <p:ext uri="{BB962C8B-B14F-4D97-AF65-F5344CB8AC3E}">
        <p14:creationId xmlns:p14="http://schemas.microsoft.com/office/powerpoint/2010/main" val="3475906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69A6-D6C9-4C70-90BC-09BA7357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Laramide 4: 120 km Frictional coefficient 0.2</a:t>
            </a:r>
          </a:p>
        </p:txBody>
      </p:sp>
      <p:pic>
        <p:nvPicPr>
          <p:cNvPr id="9" name="Content Placeholder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49CC2ECD-D720-4E48-9B08-31F292892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32" y="2181225"/>
            <a:ext cx="8277136" cy="3678238"/>
          </a:xfrm>
        </p:spPr>
      </p:pic>
    </p:spTree>
    <p:extLst>
      <p:ext uri="{BB962C8B-B14F-4D97-AF65-F5344CB8AC3E}">
        <p14:creationId xmlns:p14="http://schemas.microsoft.com/office/powerpoint/2010/main" val="3357854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2110-328A-4525-BDFF-B01BBA8F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Laramide 5: 300 km depth, Frictional Coefficient 0.03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2EF36-4F50-4989-B20E-87840C55D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34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3C82-C09E-485D-8019-01F0DDBAC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Laramide 6: 300 km depth, frictional coefficient 0.2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C16C2-6A5D-4955-A654-D142BF608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Fault bottoms out at 200km</a:t>
            </a:r>
          </a:p>
        </p:txBody>
      </p:sp>
    </p:spTree>
    <p:extLst>
      <p:ext uri="{BB962C8B-B14F-4D97-AF65-F5344CB8AC3E}">
        <p14:creationId xmlns:p14="http://schemas.microsoft.com/office/powerpoint/2010/main" val="2322978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A3FDC-AFC8-4523-B122-03209D5DE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0"/>
            <a:ext cx="7729728" cy="1188720"/>
          </a:xfrm>
        </p:spPr>
        <p:txBody>
          <a:bodyPr/>
          <a:lstStyle/>
          <a:p>
            <a:r>
              <a:rPr lang="en-US" dirty="0"/>
              <a:t>What is Subduction?</a:t>
            </a:r>
          </a:p>
        </p:txBody>
      </p:sp>
      <p:pic>
        <p:nvPicPr>
          <p:cNvPr id="4098" name="Picture 2" descr="Discover Subduction Zones">
            <a:extLst>
              <a:ext uri="{FF2B5EF4-FFF2-40B4-BE49-F238E27FC236}">
                <a16:creationId xmlns:a16="http://schemas.microsoft.com/office/drawing/2014/main" id="{B9EFE9E3-1F85-4E71-A52D-48CD65599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36" y="2264092"/>
            <a:ext cx="5448428" cy="377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CCF8D-3511-4149-9AC1-18F466B60878}"/>
              </a:ext>
            </a:extLst>
          </p:cNvPr>
          <p:cNvSpPr txBox="1"/>
          <p:nvPr/>
        </p:nvSpPr>
        <p:spPr>
          <a:xfrm>
            <a:off x="445936" y="6049381"/>
            <a:ext cx="5941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“Discover Subduction Zones.” </a:t>
            </a:r>
            <a:r>
              <a:rPr lang="en-US" i="1" dirty="0"/>
              <a:t>Discover Our Earth, </a:t>
            </a:r>
            <a:r>
              <a:rPr lang="en-US" dirty="0"/>
              <a:t>Cornell University, NSF, Museum of the Earth.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62956A-A610-43B4-85AC-CCF0BD6108F9}"/>
              </a:ext>
            </a:extLst>
          </p:cNvPr>
          <p:cNvSpPr txBox="1"/>
          <p:nvPr/>
        </p:nvSpPr>
        <p:spPr>
          <a:xfrm>
            <a:off x="6794059" y="2133931"/>
            <a:ext cx="4659465" cy="331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oceanic crust and the lithosphere on the left side of the diagram are subducting underneath the oceanic crust and lithosphere on the right side of the diagram.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Tectonic plates and the density of the oceanic crust cause it to slide underneath the other plate and subduct down into the mantle.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subduction of the plate down into the mantle creates magmatism that uplifts and can cause volcanism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111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C74E-D392-4688-85F4-7B982EB4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4 Models side by side at 20my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5C3A3-1122-4A86-A911-9586F4119182}"/>
              </a:ext>
            </a:extLst>
          </p:cNvPr>
          <p:cNvSpPr txBox="1"/>
          <p:nvPr/>
        </p:nvSpPr>
        <p:spPr>
          <a:xfrm>
            <a:off x="2412356" y="6488668"/>
            <a:ext cx="1969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Laramide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8AA2FA-C984-4F1B-9A7B-59EA3D0891C6}"/>
              </a:ext>
            </a:extLst>
          </p:cNvPr>
          <p:cNvSpPr txBox="1"/>
          <p:nvPr/>
        </p:nvSpPr>
        <p:spPr>
          <a:xfrm>
            <a:off x="8233233" y="6488668"/>
            <a:ext cx="135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Laramide 4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CFF84D6E-42C6-4544-B308-6B3D8AC01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73" y="1952852"/>
            <a:ext cx="4548211" cy="20211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189B2E-C39C-49F1-81D7-B2024A04D900}"/>
              </a:ext>
            </a:extLst>
          </p:cNvPr>
          <p:cNvSpPr txBox="1"/>
          <p:nvPr/>
        </p:nvSpPr>
        <p:spPr>
          <a:xfrm>
            <a:off x="8233233" y="3971088"/>
            <a:ext cx="171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Laramide 2</a:t>
            </a:r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BAA61B00-EF85-461E-B5D6-C753544F1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5" y="1983544"/>
            <a:ext cx="4548211" cy="20211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084C1D-3648-405A-AB5C-88164165654F}"/>
              </a:ext>
            </a:extLst>
          </p:cNvPr>
          <p:cNvSpPr txBox="1"/>
          <p:nvPr/>
        </p:nvSpPr>
        <p:spPr>
          <a:xfrm>
            <a:off x="2412356" y="4026763"/>
            <a:ext cx="171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Laramide 1</a:t>
            </a:r>
          </a:p>
        </p:txBody>
      </p:sp>
      <p:pic>
        <p:nvPicPr>
          <p:cNvPr id="6" name="Picture 5" descr="Chart&#10;&#10;Description automatically generated with low confidence">
            <a:extLst>
              <a:ext uri="{FF2B5EF4-FFF2-40B4-BE49-F238E27FC236}">
                <a16:creationId xmlns:a16="http://schemas.microsoft.com/office/drawing/2014/main" id="{EFFD26E1-F9A0-43A2-91E5-39E52AEFD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5" y="4484910"/>
            <a:ext cx="4548211" cy="2021158"/>
          </a:xfrm>
          <a:prstGeom prst="rect">
            <a:avLst/>
          </a:prstGeom>
        </p:spPr>
      </p:pic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BFE4F6E2-528D-45F8-B36B-A3C59BEBF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51" y="4484910"/>
            <a:ext cx="4548211" cy="20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6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6E98-C8D3-43A1-A35C-198F15EB0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Geologic Features explained by models</a:t>
            </a:r>
          </a:p>
        </p:txBody>
      </p:sp>
      <p:pic>
        <p:nvPicPr>
          <p:cNvPr id="1026" name="Picture 2" descr="Distribution of the Pelona, Orocopia, and Rand Schists (PORS), southern...  | Download Scientific Diagram">
            <a:extLst>
              <a:ext uri="{FF2B5EF4-FFF2-40B4-BE49-F238E27FC236}">
                <a16:creationId xmlns:a16="http://schemas.microsoft.com/office/drawing/2014/main" id="{5E48F465-106E-4041-BF74-389AC2EC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845" y="2202665"/>
            <a:ext cx="8641794" cy="372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6248C2-09FF-480D-B93F-7DF335C69269}"/>
              </a:ext>
            </a:extLst>
          </p:cNvPr>
          <p:cNvSpPr txBox="1"/>
          <p:nvPr/>
        </p:nvSpPr>
        <p:spPr>
          <a:xfrm>
            <a:off x="7050157" y="6155844"/>
            <a:ext cx="3631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Modified from Jacobson et al. (2013)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51162E-6010-4685-B235-53D2DF6881AF}"/>
              </a:ext>
            </a:extLst>
          </p:cNvPr>
          <p:cNvCxnSpPr>
            <a:cxnSpLocks/>
          </p:cNvCxnSpPr>
          <p:nvPr/>
        </p:nvCxnSpPr>
        <p:spPr>
          <a:xfrm>
            <a:off x="1432845" y="4492487"/>
            <a:ext cx="2082007" cy="14312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160F680-DE89-4582-A0F6-0D31480A774D}"/>
              </a:ext>
            </a:extLst>
          </p:cNvPr>
          <p:cNvSpPr txBox="1"/>
          <p:nvPr/>
        </p:nvSpPr>
        <p:spPr>
          <a:xfrm rot="2116088">
            <a:off x="1992173" y="5202949"/>
            <a:ext cx="2332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Laramide Trench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F83566-873C-45F5-8AF7-BB3C16730297}"/>
              </a:ext>
            </a:extLst>
          </p:cNvPr>
          <p:cNvSpPr/>
          <p:nvPr/>
        </p:nvSpPr>
        <p:spPr>
          <a:xfrm rot="2363328">
            <a:off x="4878224" y="2603090"/>
            <a:ext cx="1344242" cy="1001452"/>
          </a:xfrm>
          <a:prstGeom prst="ellipse">
            <a:avLst/>
          </a:prstGeom>
          <a:solidFill>
            <a:srgbClr val="FFFF00">
              <a:alpha val="42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966088-B862-428A-85D5-833E3F717661}"/>
              </a:ext>
            </a:extLst>
          </p:cNvPr>
          <p:cNvSpPr txBox="1"/>
          <p:nvPr/>
        </p:nvSpPr>
        <p:spPr>
          <a:xfrm rot="2628111">
            <a:off x="4982823" y="2869116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Water fluxed crustal melts</a:t>
            </a:r>
          </a:p>
        </p:txBody>
      </p:sp>
    </p:spTree>
    <p:extLst>
      <p:ext uri="{BB962C8B-B14F-4D97-AF65-F5344CB8AC3E}">
        <p14:creationId xmlns:p14="http://schemas.microsoft.com/office/powerpoint/2010/main" val="1301833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D719C-78FE-43FF-9E84-14E5451DD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FD8EB-761C-4E79-B497-3B41BA62E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>
                <a:effectLst/>
              </a:rPr>
              <a:t>Axen</a:t>
            </a:r>
            <a:r>
              <a:rPr lang="en-US" dirty="0">
                <a:effectLst/>
              </a:rPr>
              <a:t>, Gary J., et al. “Basal Continental Mantle Lithosphere Displaced by Flat-Slab Subduction.” </a:t>
            </a:r>
            <a:r>
              <a:rPr lang="en-US" i="1" dirty="0">
                <a:effectLst/>
              </a:rPr>
              <a:t>Nature News</a:t>
            </a:r>
            <a:r>
              <a:rPr lang="en-US" dirty="0">
                <a:effectLst/>
              </a:rPr>
              <a:t>, Nature Publishing Group, 26 Nov. 2018. </a:t>
            </a:r>
          </a:p>
          <a:p>
            <a:r>
              <a:rPr lang="en-US" dirty="0">
                <a:effectLst/>
              </a:rPr>
              <a:t>Behr, W.M., and D. Smith. “Structural Geology Projects.” </a:t>
            </a:r>
            <a:r>
              <a:rPr lang="en-US" i="1" dirty="0">
                <a:effectLst/>
              </a:rPr>
              <a:t>Jackson School of Geosciences</a:t>
            </a:r>
            <a:r>
              <a:rPr lang="en-US" dirty="0">
                <a:effectLst/>
              </a:rPr>
              <a:t>, Behr Research Group, 2013.</a:t>
            </a:r>
          </a:p>
          <a:p>
            <a:r>
              <a:rPr lang="en-US" b="0" i="0" dirty="0">
                <a:effectLst/>
              </a:rPr>
              <a:t>Dumitru et al., “Refrigeration of the western Cordilleran lithosphere during Laramide shallow-angle subduction.” </a:t>
            </a:r>
            <a:r>
              <a:rPr lang="en-US" b="0" i="1" dirty="0">
                <a:effectLst/>
              </a:rPr>
              <a:t>Geology. </a:t>
            </a:r>
            <a:r>
              <a:rPr lang="en-US" b="0" dirty="0">
                <a:effectLst/>
              </a:rPr>
              <a:t>The Geological Society of America,</a:t>
            </a:r>
            <a:r>
              <a:rPr lang="en-US" b="0" i="0" dirty="0">
                <a:effectLst/>
              </a:rPr>
              <a:t> 1991.</a:t>
            </a:r>
            <a:endParaRPr lang="en-US" dirty="0">
              <a:effectLst/>
            </a:endParaRPr>
          </a:p>
          <a:p>
            <a:r>
              <a:rPr lang="en-US" dirty="0"/>
              <a:t>“Discover Subduction Zones.” </a:t>
            </a:r>
            <a:r>
              <a:rPr lang="en-US" i="1" dirty="0"/>
              <a:t>Discover Our Earth, </a:t>
            </a:r>
            <a:r>
              <a:rPr lang="en-US" dirty="0"/>
              <a:t>Cornell University, NSF, Museum of the Earth. 2020</a:t>
            </a:r>
          </a:p>
          <a:p>
            <a:r>
              <a:rPr lang="en-US" dirty="0">
                <a:effectLst/>
              </a:rPr>
              <a:t>English, Joseph M., et al. “Thermal Modelling of the Laramide Orogeny: Testing the Flat-Slab Subduction Hypothesis.” </a:t>
            </a:r>
            <a:r>
              <a:rPr lang="en-US" i="1" dirty="0">
                <a:effectLst/>
              </a:rPr>
              <a:t>Earth and Planetary Science Letters</a:t>
            </a:r>
            <a:r>
              <a:rPr lang="en-US" dirty="0">
                <a:effectLst/>
              </a:rPr>
              <a:t>, Elsevier, 26 Aug. 2003. </a:t>
            </a:r>
            <a:endParaRPr lang="en-US" dirty="0"/>
          </a:p>
          <a:p>
            <a:r>
              <a:rPr lang="en-US" dirty="0">
                <a:effectLst/>
              </a:rPr>
              <a:t>Hernández-Uribe, David, and Richard M. Palin. “Catastrophic Shear-Removal of Subcontinental Lithospheric Mantle beneath the Colorado Plateau by the Subducted Farallon Slab.” </a:t>
            </a:r>
            <a:r>
              <a:rPr lang="en-US" i="1" dirty="0">
                <a:effectLst/>
              </a:rPr>
              <a:t>Scientific Reports</a:t>
            </a:r>
            <a:r>
              <a:rPr lang="en-US" dirty="0">
                <a:effectLst/>
              </a:rPr>
              <a:t>,</a:t>
            </a:r>
            <a:r>
              <a:rPr lang="en-US" i="1" dirty="0">
                <a:effectLst/>
              </a:rPr>
              <a:t> Nature</a:t>
            </a:r>
            <a:r>
              <a:rPr lang="en-US" dirty="0">
                <a:effectLst/>
              </a:rPr>
              <a:t>, 31 May 2019.</a:t>
            </a:r>
          </a:p>
          <a:p>
            <a:r>
              <a:rPr lang="en-US" dirty="0">
                <a:effectLst/>
              </a:rPr>
              <a:t>Jacobson, Carl &amp; </a:t>
            </a:r>
            <a:r>
              <a:rPr lang="en-US" dirty="0" err="1">
                <a:effectLst/>
              </a:rPr>
              <a:t>Haxel</a:t>
            </a:r>
            <a:r>
              <a:rPr lang="en-US" dirty="0">
                <a:effectLst/>
              </a:rPr>
              <a:t>, Gordon &amp; </a:t>
            </a:r>
            <a:r>
              <a:rPr lang="en-US" dirty="0" err="1">
                <a:effectLst/>
              </a:rPr>
              <a:t>Wittke</a:t>
            </a:r>
            <a:r>
              <a:rPr lang="en-US" dirty="0">
                <a:effectLst/>
              </a:rPr>
              <a:t>, James &amp; Hourigan, J.K. &amp; Grove, Marty. (2013). Significance of Newly Discovered Subduction Complex, Including Partially </a:t>
            </a:r>
            <a:r>
              <a:rPr lang="en-US" dirty="0" err="1">
                <a:effectLst/>
              </a:rPr>
              <a:t>Serpentinized</a:t>
            </a:r>
            <a:r>
              <a:rPr lang="en-US" dirty="0">
                <a:effectLst/>
              </a:rPr>
              <a:t> Mantle Peridotite, Southwest Arizona.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47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B526CBF-0AA4-49A9-B305-EE0AF3AF6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ny question marks on black background">
            <a:extLst>
              <a:ext uri="{FF2B5EF4-FFF2-40B4-BE49-F238E27FC236}">
                <a16:creationId xmlns:a16="http://schemas.microsoft.com/office/drawing/2014/main" id="{38E118C2-2FF5-465E-8F8C-2B20C6B94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C8B5139-02E6-4DEA-9CCE-962CAF0A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0470BC0-AB0D-4A03-B4F1-5DDA9A31C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4A08B2-EC2C-4641-81BE-FE8B068BE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E30460-1311-474F-B933-870CF773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142067"/>
            <a:ext cx="3412067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1137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7339B-33BE-4B8A-AD4E-7994EC7B6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Geology of the Colorado Plateau Fault and a Proposal on why we have volcanism in the san Francisco Field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FCFB4-0177-47A4-BE64-0F6204D9A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3" y="4989337"/>
            <a:ext cx="4096826" cy="707665"/>
          </a:xfrm>
        </p:spPr>
        <p:txBody>
          <a:bodyPr/>
          <a:lstStyle/>
          <a:p>
            <a:r>
              <a:rPr lang="en-US" dirty="0"/>
              <a:t>Here is where the text goes</a:t>
            </a:r>
          </a:p>
        </p:txBody>
      </p:sp>
      <p:pic>
        <p:nvPicPr>
          <p:cNvPr id="10" name="Picture 9" descr="Chart, bar chart, histogram&#10;&#10;Description automatically generated">
            <a:extLst>
              <a:ext uri="{FF2B5EF4-FFF2-40B4-BE49-F238E27FC236}">
                <a16:creationId xmlns:a16="http://schemas.microsoft.com/office/drawing/2014/main" id="{423E4526-E3EA-4B2A-BA59-C03559788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3"/>
          <a:stretch/>
        </p:blipFill>
        <p:spPr>
          <a:xfrm>
            <a:off x="5944659" y="2017163"/>
            <a:ext cx="6246055" cy="3326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94C73D-B839-41A3-AF7E-422C980DA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18" t="47464" r="15543" b="25039"/>
          <a:stretch/>
        </p:blipFill>
        <p:spPr>
          <a:xfrm>
            <a:off x="52235" y="2827119"/>
            <a:ext cx="5892424" cy="19490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CD3C9F-245E-4BCC-B6C6-A76C2C60E7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47" t="43862" r="9892" b="22075"/>
          <a:stretch/>
        </p:blipFill>
        <p:spPr>
          <a:xfrm>
            <a:off x="5944659" y="4776175"/>
            <a:ext cx="5270002" cy="173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37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D852-D65B-4B3C-9067-F63C60979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Question we are trying to answer?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B01CE-6E52-45D1-B376-9EFFA4395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5046345" cy="43285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Flat slab subduction: what is the difference and what does it affect?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C568D9F-41D0-4F5F-B080-0040DC21F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50" y="1939131"/>
            <a:ext cx="4490964" cy="452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E8555-C559-4D35-8EA3-13A66127DD9D}"/>
              </a:ext>
            </a:extLst>
          </p:cNvPr>
          <p:cNvSpPr txBox="1"/>
          <p:nvPr/>
        </p:nvSpPr>
        <p:spPr>
          <a:xfrm>
            <a:off x="8589313" y="6324334"/>
            <a:ext cx="258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dirty="0">
                <a:solidFill>
                  <a:srgbClr val="003264"/>
                </a:solidFill>
                <a:effectLst/>
                <a:latin typeface="Arial" panose="020B0604020202020204" pitchFamily="34" charset="0"/>
              </a:rPr>
              <a:t>Dumitru et al., 1991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239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1A93B-F067-44EB-9C10-341D738B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Flat-Slab Subduction affect?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8B6C4-0A11-4BDA-9B25-236E71105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3741338" cy="438032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Going further down a subduction zone allows for higher temperatures and water-fluxed melting</a:t>
            </a:r>
          </a:p>
          <a:p>
            <a:r>
              <a:rPr lang="en-US" dirty="0"/>
              <a:t>Provides a mechanism to explain the lack of volcanism above subduction zones</a:t>
            </a:r>
          </a:p>
          <a:p>
            <a:r>
              <a:rPr lang="en-US" dirty="0"/>
              <a:t>Flat-slab subduction causes cooling of the upper plate (English et al., 2003)</a:t>
            </a:r>
          </a:p>
          <a:p>
            <a:r>
              <a:rPr lang="en-US" dirty="0"/>
              <a:t>This difference in regular vs flat-slab subduction can provide a possible explanation for observed differences in characteristics of geologic features</a:t>
            </a:r>
          </a:p>
          <a:p>
            <a:r>
              <a:rPr lang="en-US" dirty="0"/>
              <a:t>Flat-slab subduction could be tied to Colorado Plateau uplift</a:t>
            </a:r>
          </a:p>
          <a:p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8CE8A5C-A98E-45CE-8040-BF36DE153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81" y="2180496"/>
            <a:ext cx="7551419" cy="29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66A396-D8B1-4864-AB15-5148C0C5F595}"/>
              </a:ext>
            </a:extLst>
          </p:cNvPr>
          <p:cNvSpPr/>
          <p:nvPr/>
        </p:nvSpPr>
        <p:spPr>
          <a:xfrm>
            <a:off x="4322531" y="3339548"/>
            <a:ext cx="2780636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0A74E-3C3C-4CD1-A84E-C9E854E2B8D6}"/>
              </a:ext>
            </a:extLst>
          </p:cNvPr>
          <p:cNvSpPr txBox="1"/>
          <p:nvPr/>
        </p:nvSpPr>
        <p:spPr>
          <a:xfrm>
            <a:off x="6771861" y="4726440"/>
            <a:ext cx="5420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Modified from Behr 2013 from Humphreys et al., 2003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763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4E620-32B2-4446-9561-FD8D4F51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8D86A-98F9-4ADC-9048-40370B7151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1) To create a realistic model that tests the theory of flat slab subduction magmatism at shallower depths in the lithosphere/asthenosphere. Explore the idea of crustal melting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E9037-75CB-4AC9-AA1A-AF42E6AB87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Simulate subduction of the Laramide in California</a:t>
            </a:r>
          </a:p>
        </p:txBody>
      </p:sp>
    </p:spTree>
    <p:extLst>
      <p:ext uri="{BB962C8B-B14F-4D97-AF65-F5344CB8AC3E}">
        <p14:creationId xmlns:p14="http://schemas.microsoft.com/office/powerpoint/2010/main" val="2187968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B1F1915-E076-48EB-BB4A-EE9808EB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2DF82E24-4945-48E9-9D87-2083A8B73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0362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0C91A7A2-B55D-47CC-9E30-72E854F1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534" y="696330"/>
            <a:ext cx="3404343" cy="563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9BDB00FC-BAF9-4036-AB0B-EBC333514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0560" y="3387765"/>
            <a:ext cx="3703320" cy="841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AFBD229-673B-4E42-88AD-5E04EFCBE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9412" y="638174"/>
            <a:ext cx="82296" cy="57515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25943CD-9DED-4D14-982E-9E4962CF7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3440" y="3787710"/>
            <a:ext cx="3068798" cy="260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0055CAD6-F214-46F5-8689-93CBDA717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6240" y="638175"/>
            <a:ext cx="3709227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86E61-0CB1-4D77-8C96-2717524E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8599" y="294271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How Did we Answer the Question?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9DF54-64E3-407F-9D7F-5DAACDEFD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6111" y="2401121"/>
            <a:ext cx="3150659" cy="12368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cap="all" dirty="0">
                <a:solidFill>
                  <a:srgbClr val="FFFFFF">
                    <a:alpha val="70000"/>
                  </a:srgbClr>
                </a:solidFill>
              </a:rPr>
              <a:t>I used </a:t>
            </a:r>
            <a:r>
              <a:rPr lang="en-US" sz="1600" cap="all" dirty="0" err="1">
                <a:solidFill>
                  <a:srgbClr val="FFFFFF">
                    <a:alpha val="70000"/>
                  </a:srgbClr>
                </a:solidFill>
              </a:rPr>
              <a:t>ThermodSubduct</a:t>
            </a:r>
            <a:r>
              <a:rPr lang="en-US" sz="1600" cap="all" dirty="0">
                <a:solidFill>
                  <a:srgbClr val="FFFFFF">
                    <a:alpha val="70000"/>
                  </a:srgbClr>
                </a:solidFill>
              </a:rPr>
              <a:t>, Sublime, GMT, </a:t>
            </a:r>
            <a:r>
              <a:rPr lang="en-US" sz="1600" cap="all" dirty="0" err="1">
                <a:solidFill>
                  <a:srgbClr val="FFFFFF">
                    <a:alpha val="70000"/>
                  </a:srgbClr>
                </a:solidFill>
              </a:rPr>
              <a:t>Irfanview</a:t>
            </a:r>
            <a:r>
              <a:rPr lang="en-US" sz="1600" cap="all" dirty="0">
                <a:solidFill>
                  <a:srgbClr val="FFFFFF">
                    <a:alpha val="70000"/>
                  </a:srgbClr>
                </a:solidFill>
              </a:rPr>
              <a:t>, Adobe Illustrator,  and GIMP to create models</a:t>
            </a:r>
          </a:p>
        </p:txBody>
      </p:sp>
      <p:pic>
        <p:nvPicPr>
          <p:cNvPr id="7174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CD6E633-C9C8-49D5-A916-973B136E2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3441" y="639873"/>
            <a:ext cx="3340440" cy="24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D839B0-DE13-4704-99D0-9B6AF934E847}"/>
              </a:ext>
            </a:extLst>
          </p:cNvPr>
          <p:cNvSpPr txBox="1"/>
          <p:nvPr/>
        </p:nvSpPr>
        <p:spPr>
          <a:xfrm>
            <a:off x="8276111" y="3681694"/>
            <a:ext cx="31506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dirty="0" err="1">
                <a:solidFill>
                  <a:schemeClr val="bg1"/>
                </a:solidFill>
              </a:rPr>
              <a:t>Thermodsubduct</a:t>
            </a:r>
            <a:r>
              <a:rPr lang="en-US" dirty="0">
                <a:solidFill>
                  <a:schemeClr val="bg1"/>
                </a:solidFill>
              </a:rPr>
              <a:t>, I created thermal models of subduction zones (Laramide). The difference in temperature for a regular subduction zone vs a flat slab subduction zone control whether you have volcanism what minerals are stable</a:t>
            </a:r>
          </a:p>
        </p:txBody>
      </p:sp>
    </p:spTree>
    <p:extLst>
      <p:ext uri="{BB962C8B-B14F-4D97-AF65-F5344CB8AC3E}">
        <p14:creationId xmlns:p14="http://schemas.microsoft.com/office/powerpoint/2010/main" val="1314631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50AC8-1533-4D30-AF42-1B0515B5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626315"/>
            <a:ext cx="7248525" cy="3757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1C2B42-28F1-4243-ACDB-8AF2DC055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480" y="1505926"/>
            <a:ext cx="6629401" cy="3467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7FCE06-9CC5-4ACC-BC58-D1E095636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19" y="2799652"/>
            <a:ext cx="7049700" cy="37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78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54D48-68EF-42D9-AE8C-90D961C7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Condition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A0154-9DAB-409D-A3FF-E7186A329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2949799" cy="367830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Theoretical geothermal gradients calculated for rocks above and below the fault</a:t>
            </a:r>
          </a:p>
          <a:p>
            <a:pPr lvl="1"/>
            <a:r>
              <a:rPr lang="en-US" dirty="0"/>
              <a:t>Yellow line is the subduction fault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18DB0-6F36-446B-899A-7D08E621B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2" t="11518" r="12500" b="16865"/>
          <a:stretch/>
        </p:blipFill>
        <p:spPr>
          <a:xfrm>
            <a:off x="3837690" y="2180496"/>
            <a:ext cx="7636361" cy="367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7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EFE8-B04E-4823-ADCB-41C9075AD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Setup with boundary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CB113-30C4-4CFC-8639-0D792C8FA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2294530" cy="3678303"/>
          </a:xfrm>
        </p:spPr>
        <p:txBody>
          <a:bodyPr>
            <a:normAutofit fontScale="92500"/>
          </a:bodyPr>
          <a:lstStyle/>
          <a:p>
            <a:r>
              <a:rPr lang="en-US" dirty="0"/>
              <a:t>Vector Diagram of direction and speed of tectonic plate at initial condition</a:t>
            </a:r>
          </a:p>
          <a:p>
            <a:r>
              <a:rPr lang="en-US" dirty="0"/>
              <a:t>Notice diagram boundary conditions</a:t>
            </a:r>
          </a:p>
          <a:p>
            <a:r>
              <a:rPr lang="en-US" dirty="0"/>
              <a:t>Tilted lines are vector domain boundaries</a:t>
            </a:r>
          </a:p>
          <a:p>
            <a:r>
              <a:rPr lang="en-US" dirty="0"/>
              <a:t>Need initial conditions as well as boundary conditions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099C492-5731-4CAF-B3D8-B3C221176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2"/>
          <a:stretch/>
        </p:blipFill>
        <p:spPr>
          <a:xfrm>
            <a:off x="3226249" y="2620326"/>
            <a:ext cx="8394517" cy="323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2100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32152</TotalTime>
  <Words>889</Words>
  <Application>Microsoft Office PowerPoint</Application>
  <PresentationFormat>Widescreen</PresentationFormat>
  <Paragraphs>82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Gill Sans MT</vt:lpstr>
      <vt:lpstr>Source Sans Pro</vt:lpstr>
      <vt:lpstr>Wingdings 2</vt:lpstr>
      <vt:lpstr>Dividend</vt:lpstr>
      <vt:lpstr>Numerical Simulation of Laramide Flat-Slab Subduction</vt:lpstr>
      <vt:lpstr>What is Subduction?</vt:lpstr>
      <vt:lpstr>What is the Question we are trying to answer?</vt:lpstr>
      <vt:lpstr>What does Flat-Slab Subduction affect?</vt:lpstr>
      <vt:lpstr>The Goals</vt:lpstr>
      <vt:lpstr>How Did we Answer the Question?</vt:lpstr>
      <vt:lpstr>PowerPoint Presentation</vt:lpstr>
      <vt:lpstr>Initial Condition</vt:lpstr>
      <vt:lpstr>Model Setup with boundary conditions</vt:lpstr>
      <vt:lpstr>The Geology of the Laramide Subduction Zone, California</vt:lpstr>
      <vt:lpstr>Hernandez-Uribe and Palin (2019)</vt:lpstr>
      <vt:lpstr>Key Geologic Features explained by models</vt:lpstr>
      <vt:lpstr>Geotherm of Laramide Subduction over 50my</vt:lpstr>
      <vt:lpstr>Laramide 2: 60 km Frictional coefficient 0.2</vt:lpstr>
      <vt:lpstr>Lar 1 vs Lar 2</vt:lpstr>
      <vt:lpstr>Laramide 3: Truncates at120 km Frictional Coefficient 0.03</vt:lpstr>
      <vt:lpstr>Laramide 4: 120 km Frictional coefficient 0.2</vt:lpstr>
      <vt:lpstr>Laramide 5: 300 km depth, Frictional Coefficient 0.03</vt:lpstr>
      <vt:lpstr>Laramide 6: 300 km depth, frictional coefficient 0.2</vt:lpstr>
      <vt:lpstr>All 4 Models side by side at 20my</vt:lpstr>
      <vt:lpstr>Key Geologic Features explained by models</vt:lpstr>
      <vt:lpstr>Works cited</vt:lpstr>
      <vt:lpstr>Questions?</vt:lpstr>
      <vt:lpstr>Geology of the Colorado Plateau Fault and a Proposal on why we have volcanism in the san Francisco Field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Thermodsubduct Modeling of Laramide Subduction and Colorado Plateau</dc:title>
  <dc:creator>Samantha J Seitz</dc:creator>
  <cp:lastModifiedBy>Samantha J Seitz</cp:lastModifiedBy>
  <cp:revision>121</cp:revision>
  <dcterms:created xsi:type="dcterms:W3CDTF">2021-03-05T02:47:00Z</dcterms:created>
  <dcterms:modified xsi:type="dcterms:W3CDTF">2021-04-05T23:45:14Z</dcterms:modified>
</cp:coreProperties>
</file>